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ACTUS_LIGHT">
    <p:bg>
      <p:bgPr>
        <a:solidFill>
          <a:srgbClr val="F3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" y="612648"/>
            <a:ext cx="10771632" cy="0"/>
          </a:xfrm>
          <a:prstGeom prst="line">
            <a:avLst/>
          </a:prstGeom>
          <a:noFill/>
          <a:ln w="10160">
            <a:solidFill>
              <a:srgbClr val="D8E0E9"/>
            </a:solidFill>
            <a:prstDash val="solid"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ACTUS_DARK">
    <p:bg>
      <p:bgPr>
        <a:solidFill>
          <a:srgbClr val="0618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649456" y="0"/>
            <a:ext cx="539496" cy="6858000"/>
          </a:xfrm>
          <a:prstGeom prst="rect">
            <a:avLst/>
          </a:prstGeom>
          <a:solidFill>
            <a:srgbClr val="155EA8"/>
          </a:solidFill>
          <a:ln w="12700">
            <a:solidFill>
              <a:srgbClr val="155EA8"/>
            </a:solidFill>
            <a:prstDash val="solid"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8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svenvanroosenbroek/VS Code Repos/galactus-admin-toast-hit-area-hotfix/public/brand/wordmark-on-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438912"/>
            <a:ext cx="1737360" cy="3657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9808" y="1444752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spc="180" kern="0" dirty="0">
                <a:solidFill>
                  <a:srgbClr val="8FA7B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INTERNAL DECISION DECK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713232" y="1874520"/>
            <a:ext cx="96012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4200" b="1" dirty="0">
                <a:solidFill>
                  <a:srgbClr val="F8FAFC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[Titel van de presentatie]</a:t>
            </a:r>
            <a:endParaRPr lang="en-US" sz="4200" dirty="0"/>
          </a:p>
        </p:txBody>
      </p:sp>
      <p:sp>
        <p:nvSpPr>
          <p:cNvPr id="5" name="Text 2"/>
          <p:cNvSpPr/>
          <p:nvPr/>
        </p:nvSpPr>
        <p:spPr>
          <a:xfrm>
            <a:off x="749808" y="3767328"/>
            <a:ext cx="7498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C3D0D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[Eén zin die de conclusie, belofte of gevraagde beslissing draagt]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749808" y="5943600"/>
            <a:ext cx="6858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spc="120" kern="0" dirty="0">
                <a:solidFill>
                  <a:srgbClr val="8FA7B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EIGENAAR [NAAM]  /  [DATUM]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0094976" y="5943600"/>
            <a:ext cx="1325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spc="120" kern="0" dirty="0">
                <a:solidFill>
                  <a:srgbClr val="F8FAF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INTERN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3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svenvanroosenbroek/VS Code Repos/galactus-admin-toast-hit-area-hotfix/public/brand/wordmark-on-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320040"/>
            <a:ext cx="1417320" cy="30175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3232" y="850392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spc="170" kern="0" dirty="0">
                <a:solidFill>
                  <a:srgbClr val="155EA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01 / BESLISKADER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713232" y="1234440"/>
            <a:ext cx="10058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06182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Wat moet vandaag duidelijk worden?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713232" y="2176272"/>
            <a:ext cx="10241280" cy="0"/>
          </a:xfrm>
          <a:prstGeom prst="line">
            <a:avLst/>
          </a:prstGeom>
          <a:noFill/>
          <a:ln w="17780">
            <a:solidFill>
              <a:srgbClr val="06182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13232" y="2542032"/>
            <a:ext cx="457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155EA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01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713232" y="2926080"/>
            <a:ext cx="2971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6182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Feiten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713232" y="3502152"/>
            <a:ext cx="2971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873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[Wat weten we zeker?]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713232" y="4736592"/>
            <a:ext cx="2971800" cy="0"/>
          </a:xfrm>
          <a:prstGeom prst="line">
            <a:avLst/>
          </a:prstGeom>
          <a:noFill/>
          <a:ln w="12700">
            <a:solidFill>
              <a:srgbClr val="D8E0E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251960" y="2542032"/>
            <a:ext cx="457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155EA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02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4251960" y="2926080"/>
            <a:ext cx="2971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6182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Keuze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4251960" y="3502152"/>
            <a:ext cx="2971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873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[Welke beslissing ligt voor?]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4251960" y="4736592"/>
            <a:ext cx="2971800" cy="0"/>
          </a:xfrm>
          <a:prstGeom prst="line">
            <a:avLst/>
          </a:prstGeom>
          <a:noFill/>
          <a:ln w="12700">
            <a:solidFill>
              <a:srgbClr val="D8E0E9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790688" y="2542032"/>
            <a:ext cx="457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155EA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03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7790688" y="2926080"/>
            <a:ext cx="2971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6182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Timing</a:t>
            </a:r>
            <a:endParaRPr lang="en-US" sz="2000" dirty="0"/>
          </a:p>
        </p:txBody>
      </p:sp>
      <p:sp>
        <p:nvSpPr>
          <p:cNvPr id="16" name="Text 13"/>
          <p:cNvSpPr/>
          <p:nvPr/>
        </p:nvSpPr>
        <p:spPr>
          <a:xfrm>
            <a:off x="7790688" y="3502152"/>
            <a:ext cx="2971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873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[Waarom nu?]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7790688" y="4736592"/>
            <a:ext cx="2971800" cy="0"/>
          </a:xfrm>
          <a:prstGeom prst="line">
            <a:avLst/>
          </a:prstGeom>
          <a:noFill/>
          <a:ln w="12700">
            <a:solidFill>
              <a:srgbClr val="D8E0E9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0" y="0"/>
            <a:ext cx="128016" cy="6858000"/>
          </a:xfrm>
          <a:prstGeom prst="rect">
            <a:avLst/>
          </a:prstGeom>
          <a:solidFill>
            <a:srgbClr val="155EA8"/>
          </a:solidFill>
          <a:ln w="12700">
            <a:solidFill>
              <a:srgbClr val="155EA8">
                <a:alpha val="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1539728" y="960120"/>
            <a:ext cx="219456" cy="493776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vert270">
            <a:normAutofit/>
          </a:bodyPr>
          <a:lstStyle/>
          <a:p>
            <a:pPr algn="ctr" indent="0" marL="0">
              <a:buNone/>
            </a:pPr>
            <a:r>
              <a:rPr lang="en-US" sz="680" spc="130" kern="0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DECISION</a:t>
            </a:r>
            <a:endParaRPr lang="en-US" sz="680" dirty="0"/>
          </a:p>
        </p:txBody>
      </p:sp>
      <p:sp>
        <p:nvSpPr>
          <p:cNvPr id="20" name="Shape 17"/>
          <p:cNvSpPr/>
          <p:nvPr/>
        </p:nvSpPr>
        <p:spPr>
          <a:xfrm>
            <a:off x="713232" y="6473952"/>
            <a:ext cx="10771632" cy="0"/>
          </a:xfrm>
          <a:prstGeom prst="line">
            <a:avLst/>
          </a:prstGeom>
          <a:noFill/>
          <a:ln w="10160">
            <a:solidFill>
              <a:srgbClr val="D8E0E9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713232" y="6547104"/>
            <a:ext cx="49377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spc="120" kern="0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GALACTUS / INTERN</a:t>
            </a:r>
            <a:endParaRPr lang="en-US" sz="650" dirty="0"/>
          </a:p>
        </p:txBody>
      </p:sp>
      <p:sp>
        <p:nvSpPr>
          <p:cNvPr id="22" name="Text 19"/>
          <p:cNvSpPr/>
          <p:nvPr/>
        </p:nvSpPr>
        <p:spPr>
          <a:xfrm>
            <a:off x="10927080" y="6537960"/>
            <a:ext cx="548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02</a:t>
            </a:r>
            <a:endParaRPr lang="en-US" sz="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3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svenvanroosenbroek/VS Code Repos/galactus-admin-toast-hit-area-hotfix/public/brand/wordmark-on-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320040"/>
            <a:ext cx="1417320" cy="30175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3232" y="850392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spc="170" kern="0" dirty="0">
                <a:solidFill>
                  <a:srgbClr val="155EA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02 / EXECUTIVE SUMMARY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713232" y="1234440"/>
            <a:ext cx="8046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06182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[De conclusie komt eerst]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713232" y="2157984"/>
            <a:ext cx="68122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101C2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[Schrijf hier maximaal drie zinnen die observatie, impact en handelingsperspectief verbinden.]</a:t>
            </a:r>
            <a:endParaRPr lang="en-US" sz="2000" dirty="0"/>
          </a:p>
        </p:txBody>
      </p:sp>
      <p:sp>
        <p:nvSpPr>
          <p:cNvPr id="6" name="Shape 3"/>
          <p:cNvSpPr/>
          <p:nvPr/>
        </p:nvSpPr>
        <p:spPr>
          <a:xfrm>
            <a:off x="8065008" y="1234440"/>
            <a:ext cx="3337560" cy="4480560"/>
          </a:xfrm>
          <a:prstGeom prst="rect">
            <a:avLst/>
          </a:prstGeom>
          <a:solidFill>
            <a:srgbClr val="06182B"/>
          </a:solidFill>
          <a:ln w="12700">
            <a:solidFill>
              <a:srgbClr val="06182B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357616" y="1627632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b="1" spc="130" kern="0" dirty="0">
                <a:solidFill>
                  <a:srgbClr val="8FA7B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BESLUIT GEVRAAGD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8357616" y="2057400"/>
            <a:ext cx="2670048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8FAFC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[Eén duidelijke keuze of aanbeveling]</a:t>
            </a:r>
            <a:endParaRPr lang="en-US" sz="2500" dirty="0"/>
          </a:p>
        </p:txBody>
      </p:sp>
      <p:sp>
        <p:nvSpPr>
          <p:cNvPr id="9" name="Text 6"/>
          <p:cNvSpPr/>
          <p:nvPr/>
        </p:nvSpPr>
        <p:spPr>
          <a:xfrm>
            <a:off x="8357616" y="4279392"/>
            <a:ext cx="267004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C3D0D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Eigenaar  [naam]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C3D0D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Timing  [datum]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C3D0D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Effect  [resultaat]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841248" y="3822192"/>
            <a:ext cx="62636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01C2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[Kernpunt 1]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01C2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[Kernpunt 2]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01C2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[Kernpunt 3]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13232" y="6473952"/>
            <a:ext cx="10771632" cy="0"/>
          </a:xfrm>
          <a:prstGeom prst="line">
            <a:avLst/>
          </a:prstGeom>
          <a:noFill/>
          <a:ln w="10160">
            <a:solidFill>
              <a:srgbClr val="D8E0E9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13232" y="6547104"/>
            <a:ext cx="49377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spc="120" kern="0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GALACTUS / INTERN</a:t>
            </a:r>
            <a:endParaRPr lang="en-US" sz="650" dirty="0"/>
          </a:p>
        </p:txBody>
      </p:sp>
      <p:sp>
        <p:nvSpPr>
          <p:cNvPr id="13" name="Text 10"/>
          <p:cNvSpPr/>
          <p:nvPr/>
        </p:nvSpPr>
        <p:spPr>
          <a:xfrm>
            <a:off x="10927080" y="6537960"/>
            <a:ext cx="548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03</a:t>
            </a:r>
            <a:endParaRPr lang="en-US" sz="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3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svenvanroosenbroek/VS Code Repos/galactus-admin-toast-hit-area-hotfix/public/brand/wordmark-on-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320040"/>
            <a:ext cx="1417320" cy="30175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3232" y="850392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spc="170" kern="0" dirty="0">
                <a:solidFill>
                  <a:srgbClr val="155EA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03 / FEITENBEELD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713232" y="1234440"/>
            <a:ext cx="9875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06182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De signalen achter het besluit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713232" y="2423160"/>
            <a:ext cx="2450592" cy="1170432"/>
          </a:xfrm>
          <a:prstGeom prst="rect">
            <a:avLst/>
          </a:prstGeom>
          <a:solidFill>
            <a:srgbClr val="F8FAFC"/>
          </a:solidFill>
          <a:ln w="12700">
            <a:solidFill>
              <a:srgbClr val="D8E0E9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77824" y="2569464"/>
            <a:ext cx="21214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6182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[X]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877824" y="3136392"/>
            <a:ext cx="21214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spc="110" kern="0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KERNSIGNALEN</a:t>
            </a:r>
            <a:endParaRPr lang="en-US" sz="750" dirty="0"/>
          </a:p>
        </p:txBody>
      </p:sp>
      <p:sp>
        <p:nvSpPr>
          <p:cNvPr id="8" name="Shape 5"/>
          <p:cNvSpPr/>
          <p:nvPr/>
        </p:nvSpPr>
        <p:spPr>
          <a:xfrm>
            <a:off x="3410712" y="2423160"/>
            <a:ext cx="2450592" cy="1170432"/>
          </a:xfrm>
          <a:prstGeom prst="rect">
            <a:avLst/>
          </a:prstGeom>
          <a:solidFill>
            <a:srgbClr val="F8FAFC"/>
          </a:solidFill>
          <a:ln w="12700">
            <a:solidFill>
              <a:srgbClr val="D8E0E9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575304" y="2569464"/>
            <a:ext cx="21214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6182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[X%]</a:t>
            </a:r>
            <a:endParaRPr lang="en-US" sz="2600" dirty="0"/>
          </a:p>
        </p:txBody>
      </p:sp>
      <p:sp>
        <p:nvSpPr>
          <p:cNvPr id="10" name="Text 7"/>
          <p:cNvSpPr/>
          <p:nvPr/>
        </p:nvSpPr>
        <p:spPr>
          <a:xfrm>
            <a:off x="3575304" y="3136392"/>
            <a:ext cx="21214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spc="110" kern="0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AFWIJKING</a:t>
            </a:r>
            <a:endParaRPr lang="en-US" sz="750" dirty="0"/>
          </a:p>
        </p:txBody>
      </p:sp>
      <p:sp>
        <p:nvSpPr>
          <p:cNvPr id="11" name="Shape 8"/>
          <p:cNvSpPr/>
          <p:nvPr/>
        </p:nvSpPr>
        <p:spPr>
          <a:xfrm>
            <a:off x="6108192" y="2423160"/>
            <a:ext cx="2450592" cy="1170432"/>
          </a:xfrm>
          <a:prstGeom prst="rect">
            <a:avLst/>
          </a:prstGeom>
          <a:solidFill>
            <a:srgbClr val="F8FAFC"/>
          </a:solidFill>
          <a:ln w="12700">
            <a:solidFill>
              <a:srgbClr val="D8E0E9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272784" y="2569464"/>
            <a:ext cx="21214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6182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[€ X]</a:t>
            </a:r>
            <a:endParaRPr lang="en-US" sz="2600" dirty="0"/>
          </a:p>
        </p:txBody>
      </p:sp>
      <p:sp>
        <p:nvSpPr>
          <p:cNvPr id="13" name="Text 10"/>
          <p:cNvSpPr/>
          <p:nvPr/>
        </p:nvSpPr>
        <p:spPr>
          <a:xfrm>
            <a:off x="6272784" y="3136392"/>
            <a:ext cx="21214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spc="110" kern="0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FINANCIËLE IMPACT</a:t>
            </a:r>
            <a:endParaRPr lang="en-US" sz="750" dirty="0"/>
          </a:p>
        </p:txBody>
      </p:sp>
      <p:sp>
        <p:nvSpPr>
          <p:cNvPr id="14" name="Shape 11"/>
          <p:cNvSpPr/>
          <p:nvPr/>
        </p:nvSpPr>
        <p:spPr>
          <a:xfrm>
            <a:off x="8805672" y="2423160"/>
            <a:ext cx="2450592" cy="1170432"/>
          </a:xfrm>
          <a:prstGeom prst="rect">
            <a:avLst/>
          </a:prstGeom>
          <a:solidFill>
            <a:srgbClr val="F8FAFC"/>
          </a:solidFill>
          <a:ln w="12700">
            <a:solidFill>
              <a:srgbClr val="D8E0E9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970264" y="2569464"/>
            <a:ext cx="21214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6182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[Datum]</a:t>
            </a:r>
            <a:endParaRPr lang="en-US" sz="2600" dirty="0"/>
          </a:p>
        </p:txBody>
      </p:sp>
      <p:sp>
        <p:nvSpPr>
          <p:cNvPr id="16" name="Text 13"/>
          <p:cNvSpPr/>
          <p:nvPr/>
        </p:nvSpPr>
        <p:spPr>
          <a:xfrm>
            <a:off x="8970264" y="3136392"/>
            <a:ext cx="21214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spc="110" kern="0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BESLISMOMENT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713232" y="4023360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30" kern="0" dirty="0">
                <a:solidFill>
                  <a:srgbClr val="155EA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INTERPRETATIE</a:t>
            </a:r>
            <a:endParaRPr lang="en-US" sz="800" dirty="0"/>
          </a:p>
        </p:txBody>
      </p:sp>
      <p:sp>
        <p:nvSpPr>
          <p:cNvPr id="18" name="Text 15"/>
          <p:cNvSpPr/>
          <p:nvPr/>
        </p:nvSpPr>
        <p:spPr>
          <a:xfrm>
            <a:off x="713232" y="4443984"/>
            <a:ext cx="67665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6182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[Wat betekenen deze signalen samen? Benoem de implicatie, niet alleen de cijfers.]</a:t>
            </a:r>
            <a:endParaRPr lang="en-US" sz="2300" dirty="0"/>
          </a:p>
        </p:txBody>
      </p:sp>
      <p:sp>
        <p:nvSpPr>
          <p:cNvPr id="19" name="Text 16"/>
          <p:cNvSpPr/>
          <p:nvPr/>
        </p:nvSpPr>
        <p:spPr>
          <a:xfrm>
            <a:off x="8229600" y="4023360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30" kern="0" dirty="0">
                <a:solidFill>
                  <a:srgbClr val="155EA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BRON / STATUS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8229600" y="4443984"/>
            <a:ext cx="2743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5873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[Bron]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5873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[Peildatum]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5873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[Gevalideerd / indicatief]</a:t>
            </a:r>
            <a:endParaRPr lang="en-US" sz="1200" dirty="0"/>
          </a:p>
        </p:txBody>
      </p:sp>
      <p:sp>
        <p:nvSpPr>
          <p:cNvPr id="21" name="Shape 18"/>
          <p:cNvSpPr/>
          <p:nvPr/>
        </p:nvSpPr>
        <p:spPr>
          <a:xfrm>
            <a:off x="713232" y="6473952"/>
            <a:ext cx="10771632" cy="0"/>
          </a:xfrm>
          <a:prstGeom prst="line">
            <a:avLst/>
          </a:prstGeom>
          <a:noFill/>
          <a:ln w="10160">
            <a:solidFill>
              <a:srgbClr val="D8E0E9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13232" y="6547104"/>
            <a:ext cx="49377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spc="120" kern="0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GALACTUS / INTERN</a:t>
            </a:r>
            <a:endParaRPr lang="en-US" sz="650" dirty="0"/>
          </a:p>
        </p:txBody>
      </p:sp>
      <p:sp>
        <p:nvSpPr>
          <p:cNvPr id="23" name="Text 20"/>
          <p:cNvSpPr/>
          <p:nvPr/>
        </p:nvSpPr>
        <p:spPr>
          <a:xfrm>
            <a:off x="10927080" y="6537960"/>
            <a:ext cx="548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04</a:t>
            </a:r>
            <a:endParaRPr lang="en-US" sz="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618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svenvanroosenbroek/VS Code Repos/galactus-admin-toast-hit-area-hotfix/public/brand/wordmark-on-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320040"/>
            <a:ext cx="1417320" cy="30175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3232" y="850392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spc="170" kern="0" dirty="0">
                <a:solidFill>
                  <a:srgbClr val="155EA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04 / WERKSTROMEN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713232" y="1234440"/>
            <a:ext cx="9875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Drie werkstromen, één resultaat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713232" y="2487168"/>
            <a:ext cx="2971800" cy="0"/>
          </a:xfrm>
          <a:prstGeom prst="line">
            <a:avLst/>
          </a:prstGeom>
          <a:noFill/>
          <a:ln w="38100">
            <a:solidFill>
              <a:srgbClr val="155EA8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13232" y="2761488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8FA7B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01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713232" y="3172968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F8FAFC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[Werkstroom]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713232" y="3767328"/>
            <a:ext cx="2971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C3D0D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[Resultaat en eigenaar]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713232" y="5074920"/>
            <a:ext cx="2971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spc="100" kern="0" dirty="0">
                <a:solidFill>
                  <a:srgbClr val="F8FAF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NU</a:t>
            </a:r>
            <a:endParaRPr lang="en-US" sz="750" dirty="0"/>
          </a:p>
        </p:txBody>
      </p:sp>
      <p:sp>
        <p:nvSpPr>
          <p:cNvPr id="10" name="Shape 7"/>
          <p:cNvSpPr/>
          <p:nvPr/>
        </p:nvSpPr>
        <p:spPr>
          <a:xfrm>
            <a:off x="4251960" y="2487168"/>
            <a:ext cx="2971800" cy="0"/>
          </a:xfrm>
          <a:prstGeom prst="line">
            <a:avLst/>
          </a:prstGeom>
          <a:noFill/>
          <a:ln w="38100">
            <a:solidFill>
              <a:srgbClr val="35506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251960" y="2761488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8FA7B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4251960" y="3172968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F8FAFC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[Werkstroom]</a:t>
            </a:r>
            <a:endParaRPr lang="en-US" sz="2100" dirty="0"/>
          </a:p>
        </p:txBody>
      </p:sp>
      <p:sp>
        <p:nvSpPr>
          <p:cNvPr id="13" name="Text 10"/>
          <p:cNvSpPr/>
          <p:nvPr/>
        </p:nvSpPr>
        <p:spPr>
          <a:xfrm>
            <a:off x="4251960" y="3767328"/>
            <a:ext cx="2971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C3D0D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[Resultaat en eigenaar]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4251960" y="5074920"/>
            <a:ext cx="2971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spc="100" kern="0" dirty="0">
                <a:solidFill>
                  <a:srgbClr val="8FA7B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[DATUM]</a:t>
            </a:r>
            <a:endParaRPr lang="en-US" sz="750" dirty="0"/>
          </a:p>
        </p:txBody>
      </p:sp>
      <p:sp>
        <p:nvSpPr>
          <p:cNvPr id="15" name="Shape 12"/>
          <p:cNvSpPr/>
          <p:nvPr/>
        </p:nvSpPr>
        <p:spPr>
          <a:xfrm>
            <a:off x="7790688" y="2487168"/>
            <a:ext cx="2971800" cy="0"/>
          </a:xfrm>
          <a:prstGeom prst="line">
            <a:avLst/>
          </a:prstGeom>
          <a:noFill/>
          <a:ln w="38100">
            <a:solidFill>
              <a:srgbClr val="355066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790688" y="2761488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8FA7B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03</a:t>
            </a:r>
            <a:endParaRPr lang="en-US" sz="800" dirty="0"/>
          </a:p>
        </p:txBody>
      </p:sp>
      <p:sp>
        <p:nvSpPr>
          <p:cNvPr id="17" name="Text 14"/>
          <p:cNvSpPr/>
          <p:nvPr/>
        </p:nvSpPr>
        <p:spPr>
          <a:xfrm>
            <a:off x="7790688" y="3172968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F8FAFC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[Werkstroom]</a:t>
            </a:r>
            <a:endParaRPr lang="en-US" sz="2100" dirty="0"/>
          </a:p>
        </p:txBody>
      </p:sp>
      <p:sp>
        <p:nvSpPr>
          <p:cNvPr id="18" name="Text 15"/>
          <p:cNvSpPr/>
          <p:nvPr/>
        </p:nvSpPr>
        <p:spPr>
          <a:xfrm>
            <a:off x="7790688" y="3767328"/>
            <a:ext cx="2971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C3D0D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[Resultaat en eigenaar]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7790688" y="5074920"/>
            <a:ext cx="2971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spc="100" kern="0" dirty="0">
                <a:solidFill>
                  <a:srgbClr val="8FA7B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[DATUM]</a:t>
            </a:r>
            <a:endParaRPr lang="en-US" sz="750" dirty="0"/>
          </a:p>
        </p:txBody>
      </p:sp>
      <p:sp>
        <p:nvSpPr>
          <p:cNvPr id="20" name="Shape 17"/>
          <p:cNvSpPr/>
          <p:nvPr/>
        </p:nvSpPr>
        <p:spPr>
          <a:xfrm>
            <a:off x="713232" y="6473952"/>
            <a:ext cx="10771632" cy="0"/>
          </a:xfrm>
          <a:prstGeom prst="line">
            <a:avLst/>
          </a:prstGeom>
          <a:noFill/>
          <a:ln w="10160">
            <a:solidFill>
              <a:srgbClr val="355066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713232" y="6547104"/>
            <a:ext cx="49377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spc="120" kern="0" dirty="0">
                <a:solidFill>
                  <a:srgbClr val="8FA7B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GALACTUS / INTERN</a:t>
            </a:r>
            <a:endParaRPr lang="en-US" sz="650" dirty="0"/>
          </a:p>
        </p:txBody>
      </p:sp>
      <p:sp>
        <p:nvSpPr>
          <p:cNvPr id="22" name="Text 19"/>
          <p:cNvSpPr/>
          <p:nvPr/>
        </p:nvSpPr>
        <p:spPr>
          <a:xfrm>
            <a:off x="10927080" y="6537960"/>
            <a:ext cx="548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8FA7B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05</a:t>
            </a:r>
            <a:endParaRPr lang="en-US" sz="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3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svenvanroosenbroek/VS Code Repos/galactus-admin-toast-hit-area-hotfix/public/brand/wordmark-on-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320040"/>
            <a:ext cx="1417320" cy="30175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3232" y="850392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spc="170" kern="0" dirty="0">
                <a:solidFill>
                  <a:srgbClr val="155EA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05 / RISICO EN BEHEERSING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713232" y="1234440"/>
            <a:ext cx="9875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06182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Waar kan uitvoering ontsporen?</a:t>
            </a:r>
            <a:endParaRPr lang="en-US" sz="28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13232" y="2359152"/>
          <a:ext cx="10652760" cy="2606040"/>
        </p:xfrm>
        <a:graphic>
          <a:graphicData uri="http://schemas.openxmlformats.org/drawingml/2006/table">
            <a:tbl>
              <a:tblPr/>
              <a:tblGrid>
                <a:gridCol w="2834640"/>
                <a:gridCol w="1234440"/>
                <a:gridCol w="4297680"/>
                <a:gridCol w="2286000"/>
              </a:tblGrid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01C2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RISICO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109728" marB="109728">
                    <a:lnL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01C2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IMPACT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109728" marB="109728">
                    <a:lnL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01C2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BEHEERSING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109728" marB="109728">
                    <a:lnL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01C2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EIGENAAR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109728" marB="109728">
                    <a:lnL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01C2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[Risico 1]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109728" marB="109728">
                    <a:lnL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01C2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Hoog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109728" marB="109728">
                    <a:lnL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01C2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[Maatregel]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109728" marB="109728">
                    <a:lnL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01C2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[Eigenaar]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109728" marB="109728">
                    <a:lnL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01C2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[Risico 2]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109728" marB="109728">
                    <a:lnL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01C2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Middel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109728" marB="109728">
                    <a:lnL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01C2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[Maatregel]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109728" marB="109728">
                    <a:lnL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01C2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[Eigenaar]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109728" marB="109728">
                    <a:lnL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01C2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[Afhankelijkheid]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109728" marB="109728">
                    <a:lnL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01C2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Middel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109728" marB="109728">
                    <a:lnL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01C2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[Maatregel]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109728" marB="109728">
                    <a:lnL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01C2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[Eigenaar]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9728" marR="109728" marT="109728" marB="109728">
                    <a:lnL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8E0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</a:tbl>
          </a:graphicData>
        </a:graphic>
      </p:graphicFrame>
      <p:sp>
        <p:nvSpPr>
          <p:cNvPr id="6" name="Shape 2"/>
          <p:cNvSpPr/>
          <p:nvPr/>
        </p:nvSpPr>
        <p:spPr>
          <a:xfrm>
            <a:off x="713232" y="2359152"/>
            <a:ext cx="10652760" cy="512064"/>
          </a:xfrm>
          <a:prstGeom prst="rect">
            <a:avLst/>
          </a:prstGeom>
          <a:solidFill>
            <a:srgbClr val="06182B"/>
          </a:solidFill>
          <a:ln w="12700">
            <a:solidFill>
              <a:srgbClr val="06182B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877824" y="2496312"/>
            <a:ext cx="24688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80" kern="0" dirty="0">
                <a:solidFill>
                  <a:srgbClr val="F8FAF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RISICO</a:t>
            </a:r>
            <a:endParaRPr lang="en-US" sz="700" dirty="0"/>
          </a:p>
        </p:txBody>
      </p:sp>
      <p:sp>
        <p:nvSpPr>
          <p:cNvPr id="8" name="Text 4"/>
          <p:cNvSpPr/>
          <p:nvPr/>
        </p:nvSpPr>
        <p:spPr>
          <a:xfrm>
            <a:off x="3675888" y="2496312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80" kern="0" dirty="0">
                <a:solidFill>
                  <a:srgbClr val="F8FAF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IMPACT</a:t>
            </a:r>
            <a:endParaRPr lang="en-US" sz="700" dirty="0"/>
          </a:p>
        </p:txBody>
      </p:sp>
      <p:sp>
        <p:nvSpPr>
          <p:cNvPr id="9" name="Text 5"/>
          <p:cNvSpPr/>
          <p:nvPr/>
        </p:nvSpPr>
        <p:spPr>
          <a:xfrm>
            <a:off x="4901184" y="2496312"/>
            <a:ext cx="3931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80" kern="0" dirty="0">
                <a:solidFill>
                  <a:srgbClr val="F8FAF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BEHEERSING</a:t>
            </a:r>
            <a:endParaRPr lang="en-US" sz="700" dirty="0"/>
          </a:p>
        </p:txBody>
      </p:sp>
      <p:sp>
        <p:nvSpPr>
          <p:cNvPr id="10" name="Text 6"/>
          <p:cNvSpPr/>
          <p:nvPr/>
        </p:nvSpPr>
        <p:spPr>
          <a:xfrm>
            <a:off x="9189720" y="2496312"/>
            <a:ext cx="1920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80" kern="0" dirty="0">
                <a:solidFill>
                  <a:srgbClr val="F8FAF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EIGENAAR</a:t>
            </a:r>
            <a:endParaRPr lang="en-US" sz="700" dirty="0"/>
          </a:p>
        </p:txBody>
      </p:sp>
      <p:sp>
        <p:nvSpPr>
          <p:cNvPr id="11" name="Shape 7"/>
          <p:cNvSpPr/>
          <p:nvPr/>
        </p:nvSpPr>
        <p:spPr>
          <a:xfrm>
            <a:off x="713232" y="6473952"/>
            <a:ext cx="10771632" cy="0"/>
          </a:xfrm>
          <a:prstGeom prst="line">
            <a:avLst/>
          </a:prstGeom>
          <a:noFill/>
          <a:ln w="10160">
            <a:solidFill>
              <a:srgbClr val="D8E0E9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13232" y="6547104"/>
            <a:ext cx="49377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spc="120" kern="0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GALACTUS / INTERN</a:t>
            </a:r>
            <a:endParaRPr lang="en-US" sz="650" dirty="0"/>
          </a:p>
        </p:txBody>
      </p:sp>
      <p:sp>
        <p:nvSpPr>
          <p:cNvPr id="13" name="Text 9"/>
          <p:cNvSpPr/>
          <p:nvPr/>
        </p:nvSpPr>
        <p:spPr>
          <a:xfrm>
            <a:off x="10927080" y="6537960"/>
            <a:ext cx="548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06</a:t>
            </a:r>
            <a:endParaRPr lang="en-US" sz="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3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svenvanroosenbroek/VS Code Repos/galactus-admin-toast-hit-area-hotfix/public/brand/wordmark-on-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320040"/>
            <a:ext cx="1417320" cy="30175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3232" y="850392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spc="170" kern="0" dirty="0">
                <a:solidFill>
                  <a:srgbClr val="155EA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06 / BESLUIT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713232" y="1234440"/>
            <a:ext cx="9875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06182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Leg de keuze en het eigenaarschap vast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713232" y="2322576"/>
            <a:ext cx="5074920" cy="3063240"/>
          </a:xfrm>
          <a:prstGeom prst="rect">
            <a:avLst/>
          </a:prstGeom>
          <a:solidFill>
            <a:srgbClr val="06182B"/>
          </a:solidFill>
          <a:ln w="12700">
            <a:solidFill>
              <a:srgbClr val="06182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24128" y="265176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F8FAFC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Besluit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060704" y="3310128"/>
            <a:ext cx="4251960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F8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[Besluit in één zin]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F8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[Effectief vanaf datum]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F8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[Voorwaarden of grenzen]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163056" y="2322576"/>
            <a:ext cx="5074920" cy="3063240"/>
          </a:xfrm>
          <a:prstGeom prst="rect">
            <a:avLst/>
          </a:prstGeom>
          <a:solidFill>
            <a:srgbClr val="F8FAFC"/>
          </a:solidFill>
          <a:ln w="12700">
            <a:solidFill>
              <a:srgbClr val="D8E0E9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473952" y="265176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6182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Eigenaarschap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6510528" y="3310128"/>
            <a:ext cx="4251960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01C2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Eigenaar: [naam]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01C2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Checkpoint: [datum]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01C2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Escalatie: [route]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13232" y="6473952"/>
            <a:ext cx="10771632" cy="0"/>
          </a:xfrm>
          <a:prstGeom prst="line">
            <a:avLst/>
          </a:prstGeom>
          <a:noFill/>
          <a:ln w="10160">
            <a:solidFill>
              <a:srgbClr val="D8E0E9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13232" y="6547104"/>
            <a:ext cx="49377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spc="120" kern="0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GALACTUS / INTERN</a:t>
            </a:r>
            <a:endParaRPr lang="en-US" sz="650" dirty="0"/>
          </a:p>
        </p:txBody>
      </p:sp>
      <p:sp>
        <p:nvSpPr>
          <p:cNvPr id="13" name="Text 10"/>
          <p:cNvSpPr/>
          <p:nvPr/>
        </p:nvSpPr>
        <p:spPr>
          <a:xfrm>
            <a:off x="10927080" y="6537960"/>
            <a:ext cx="548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07</a:t>
            </a:r>
            <a:endParaRPr lang="en-US" sz="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618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svenvanroosenbroek/VS Code Repos/galactus-admin-toast-hit-area-hotfix/public/brand/wordmark-on-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438912"/>
            <a:ext cx="1737360" cy="3657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9808" y="1389888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spc="180" kern="0" dirty="0">
                <a:solidFill>
                  <a:srgbClr val="8FA7B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NEXT CHECKPOINT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713232" y="1856232"/>
            <a:ext cx="88696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8FAFC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[Wat moet er wanneer gebeuren?]</a:t>
            </a:r>
            <a:endParaRPr lang="en-US" sz="3800" dirty="0"/>
          </a:p>
        </p:txBody>
      </p:sp>
      <p:sp>
        <p:nvSpPr>
          <p:cNvPr id="5" name="Text 2"/>
          <p:cNvSpPr/>
          <p:nvPr/>
        </p:nvSpPr>
        <p:spPr>
          <a:xfrm>
            <a:off x="749808" y="3950208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20" kern="0" dirty="0">
                <a:solidFill>
                  <a:srgbClr val="C3D0D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Eigenaar [naam]  /  Timing [datum]  /  Output [resultaat]</a:t>
            </a:r>
            <a:endParaRPr lang="en-US" sz="800" dirty="0"/>
          </a:p>
        </p:txBody>
      </p:sp>
      <p:sp>
        <p:nvSpPr>
          <p:cNvPr id="6" name="Shape 3"/>
          <p:cNvSpPr/>
          <p:nvPr/>
        </p:nvSpPr>
        <p:spPr>
          <a:xfrm>
            <a:off x="749808" y="4828032"/>
            <a:ext cx="5303520" cy="0"/>
          </a:xfrm>
          <a:prstGeom prst="line">
            <a:avLst/>
          </a:prstGeom>
          <a:noFill/>
          <a:ln w="38100">
            <a:solidFill>
              <a:srgbClr val="155EA8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49808" y="5102352"/>
            <a:ext cx="53035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F8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[Naam]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F8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[Functie]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F8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[E-mail of Teams-kanaal]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10094976" y="5943600"/>
            <a:ext cx="1325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spc="120" kern="0" dirty="0">
                <a:solidFill>
                  <a:srgbClr val="F8FAF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INTERN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Instrument Sans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Inte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Galactus BV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Galactus PowerPoint intern</dc:title>
  <dc:subject>Interne besluitvorming en status</dc:subject>
  <dc:creator>Galactus BV</dc:creator>
  <cp:lastModifiedBy>Galactus BV</cp:lastModifiedBy>
  <cp:revision>1</cp:revision>
  <dcterms:created xsi:type="dcterms:W3CDTF">2026-08-30T08:36:58Z</dcterms:created>
  <dcterms:modified xsi:type="dcterms:W3CDTF">2026-08-30T08:36:58Z</dcterms:modified>
</cp:coreProperties>
</file>