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ACTUS_LIGHT">
    <p:bg>
      <p:bgPr>
        <a:solidFill>
          <a:srgbClr val="F3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" y="612648"/>
            <a:ext cx="10771632" cy="0"/>
          </a:xfrm>
          <a:prstGeom prst="line">
            <a:avLst/>
          </a:prstGeom>
          <a:noFill/>
          <a:ln w="10160">
            <a:solidFill>
              <a:srgbClr val="D8E0E9"/>
            </a:solidFill>
            <a:prstDash val="solid"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ACTUS_DARK">
    <p:bg>
      <p:bgPr>
        <a:solidFill>
          <a:srgbClr val="0618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649456" y="0"/>
            <a:ext cx="539496" cy="6858000"/>
          </a:xfrm>
          <a:prstGeom prst="rect">
            <a:avLst/>
          </a:prstGeom>
          <a:solidFill>
            <a:srgbClr val="155EA8"/>
          </a:solidFill>
          <a:ln w="12700">
            <a:solidFill>
              <a:srgbClr val="155EA8"/>
            </a:solidFill>
            <a:prstDash val="solid"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8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438912"/>
            <a:ext cx="173736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9808" y="1444752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CLIENT PRESENTATION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874520"/>
            <a:ext cx="9601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[Titel van de presentatie]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749808" y="3767328"/>
            <a:ext cx="7498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C3D0D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[Eén zin die de conclusie, belofte of gevraagde beslissing draagt]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749808" y="5943600"/>
            <a:ext cx="6858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spc="12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VOOR [KLANT]  /  [DATUM]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0094976" y="5943600"/>
            <a:ext cx="1325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spc="120" kern="0" dirty="0">
                <a:solidFill>
                  <a:srgbClr val="F8FAF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VERTROUWELIJK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320040"/>
            <a:ext cx="1417320" cy="3017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232" y="850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7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 / CONTEXT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234440"/>
            <a:ext cx="10058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[De situatie in één scherp beeld]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713232" y="2176272"/>
            <a:ext cx="10241280" cy="0"/>
          </a:xfrm>
          <a:prstGeom prst="line">
            <a:avLst/>
          </a:prstGeom>
          <a:noFill/>
          <a:ln w="17780">
            <a:solidFill>
              <a:srgbClr val="06182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13232" y="2542032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713232" y="292608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Aanleiding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13232" y="3502152"/>
            <a:ext cx="2971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87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[Wat maakt dit moment relevant?]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713232" y="4736592"/>
            <a:ext cx="2971800" cy="0"/>
          </a:xfrm>
          <a:prstGeom prst="line">
            <a:avLst/>
          </a:prstGeom>
          <a:noFill/>
          <a:ln w="12700">
            <a:solidFill>
              <a:srgbClr val="D8E0E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251960" y="2542032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251960" y="292608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Impact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4251960" y="3502152"/>
            <a:ext cx="2971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87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[Wat staat er zakelijk op het spel?]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4251960" y="4736592"/>
            <a:ext cx="2971800" cy="0"/>
          </a:xfrm>
          <a:prstGeom prst="line">
            <a:avLst/>
          </a:prstGeom>
          <a:noFill/>
          <a:ln w="12700">
            <a:solidFill>
              <a:srgbClr val="D8E0E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790688" y="2542032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7790688" y="292608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Doel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7790688" y="3502152"/>
            <a:ext cx="29718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87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[Welke uitkomst is nodig?]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7790688" y="4736592"/>
            <a:ext cx="2971800" cy="0"/>
          </a:xfrm>
          <a:prstGeom prst="line">
            <a:avLst/>
          </a:prstGeom>
          <a:noFill/>
          <a:ln w="12700">
            <a:solidFill>
              <a:srgbClr val="D8E0E9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155EA8"/>
          </a:solidFill>
          <a:ln w="12700">
            <a:solidFill>
              <a:srgbClr val="155EA8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1539728" y="960120"/>
            <a:ext cx="219456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vert270">
            <a:normAutofit/>
          </a:bodyPr>
          <a:lstStyle/>
          <a:p>
            <a:pPr algn="ctr" indent="0" marL="0">
              <a:buNone/>
            </a:pPr>
            <a:r>
              <a:rPr lang="en-US" sz="680" spc="13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CONTEXT</a:t>
            </a:r>
            <a:endParaRPr lang="en-US" sz="680" dirty="0"/>
          </a:p>
        </p:txBody>
      </p:sp>
      <p:sp>
        <p:nvSpPr>
          <p:cNvPr id="20" name="Shape 17"/>
          <p:cNvSpPr/>
          <p:nvPr/>
        </p:nvSpPr>
        <p:spPr>
          <a:xfrm>
            <a:off x="713232" y="6473952"/>
            <a:ext cx="10771632" cy="0"/>
          </a:xfrm>
          <a:prstGeom prst="line">
            <a:avLst/>
          </a:prstGeom>
          <a:noFill/>
          <a:ln w="10160">
            <a:solidFill>
              <a:srgbClr val="D8E0E9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13232" y="6547104"/>
            <a:ext cx="4937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spc="12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GALACTUS / [KLANT] / VERTROUWELIJK</a:t>
            </a:r>
            <a:endParaRPr lang="en-US" sz="650" dirty="0"/>
          </a:p>
        </p:txBody>
      </p:sp>
      <p:sp>
        <p:nvSpPr>
          <p:cNvPr id="22" name="Text 19"/>
          <p:cNvSpPr/>
          <p:nvPr/>
        </p:nvSpPr>
        <p:spPr>
          <a:xfrm>
            <a:off x="10927080" y="6537960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320040"/>
            <a:ext cx="1417320" cy="3017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232" y="850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7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 / EXECUTIVE PERSPECTIVE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234440"/>
            <a:ext cx="8046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[De conclusie komt eerst]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713232" y="2157984"/>
            <a:ext cx="68122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[Schrijf hier maximaal drie zinnen die observatie, impact en handelingsperspectief verbinden.]</a:t>
            </a:r>
            <a:endParaRPr lang="en-US" sz="2000" dirty="0"/>
          </a:p>
        </p:txBody>
      </p:sp>
      <p:sp>
        <p:nvSpPr>
          <p:cNvPr id="6" name="Shape 3"/>
          <p:cNvSpPr/>
          <p:nvPr/>
        </p:nvSpPr>
        <p:spPr>
          <a:xfrm>
            <a:off x="8065008" y="1234440"/>
            <a:ext cx="3337560" cy="4480560"/>
          </a:xfrm>
          <a:prstGeom prst="rect">
            <a:avLst/>
          </a:prstGeom>
          <a:solidFill>
            <a:srgbClr val="06182B"/>
          </a:solidFill>
          <a:ln w="12700">
            <a:solidFill>
              <a:srgbClr val="06182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357616" y="1627632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b="1" spc="13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ONZE AANBEVELING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8357616" y="2057400"/>
            <a:ext cx="2670048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[Eén duidelijke keuze of aanbeveling]</a:t>
            </a:r>
            <a:endParaRPr lang="en-US" sz="2500" dirty="0"/>
          </a:p>
        </p:txBody>
      </p:sp>
      <p:sp>
        <p:nvSpPr>
          <p:cNvPr id="9" name="Text 6"/>
          <p:cNvSpPr/>
          <p:nvPr/>
        </p:nvSpPr>
        <p:spPr>
          <a:xfrm>
            <a:off x="8357616" y="4279392"/>
            <a:ext cx="267004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C3D0D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Eigenaar  [naam]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C3D0D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Timing  [datum]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C3D0D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Effect  [resultaat]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841248" y="3822192"/>
            <a:ext cx="6263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[Kernpunt 1]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[Kernpunt 2]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[Kernpunt 3]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13232" y="6473952"/>
            <a:ext cx="10771632" cy="0"/>
          </a:xfrm>
          <a:prstGeom prst="line">
            <a:avLst/>
          </a:prstGeom>
          <a:noFill/>
          <a:ln w="10160">
            <a:solidFill>
              <a:srgbClr val="D8E0E9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13232" y="6547104"/>
            <a:ext cx="4937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spc="12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GALACTUS / [KLANT] / VERTROUWELIJK</a:t>
            </a:r>
            <a:endParaRPr lang="en-US" sz="650" dirty="0"/>
          </a:p>
        </p:txBody>
      </p:sp>
      <p:sp>
        <p:nvSpPr>
          <p:cNvPr id="13" name="Text 10"/>
          <p:cNvSpPr/>
          <p:nvPr/>
        </p:nvSpPr>
        <p:spPr>
          <a:xfrm>
            <a:off x="10927080" y="6537960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320040"/>
            <a:ext cx="1417320" cy="3017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232" y="850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7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 / WAARDE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234440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Wat verandert er voor de organisatie?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713232" y="2423160"/>
            <a:ext cx="2450592" cy="1170432"/>
          </a:xfrm>
          <a:prstGeom prst="rect">
            <a:avLst/>
          </a:prstGeom>
          <a:solidFill>
            <a:srgbClr val="F8FAFC"/>
          </a:solidFill>
          <a:ln w="12700">
            <a:solidFill>
              <a:srgbClr val="D8E0E9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77824" y="2569464"/>
            <a:ext cx="2121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[X%]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877824" y="3136392"/>
            <a:ext cx="2121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spc="11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RISICO GEREDUCEERD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3410712" y="2423160"/>
            <a:ext cx="2450592" cy="1170432"/>
          </a:xfrm>
          <a:prstGeom prst="rect">
            <a:avLst/>
          </a:prstGeom>
          <a:solidFill>
            <a:srgbClr val="F8FAFC"/>
          </a:solidFill>
          <a:ln w="12700">
            <a:solidFill>
              <a:srgbClr val="D8E0E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575304" y="2569464"/>
            <a:ext cx="2121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[X weken]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3575304" y="3136392"/>
            <a:ext cx="2121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spc="11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SNELLER NAAR BESLUIT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6108192" y="2423160"/>
            <a:ext cx="2450592" cy="1170432"/>
          </a:xfrm>
          <a:prstGeom prst="rect">
            <a:avLst/>
          </a:prstGeom>
          <a:solidFill>
            <a:srgbClr val="F8FAFC"/>
          </a:solidFill>
          <a:ln w="12700">
            <a:solidFill>
              <a:srgbClr val="D8E0E9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272784" y="2569464"/>
            <a:ext cx="2121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[€ X]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6272784" y="3136392"/>
            <a:ext cx="2121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spc="11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WAARDE BESCHERMD</a:t>
            </a:r>
            <a:endParaRPr lang="en-US" sz="750" dirty="0"/>
          </a:p>
        </p:txBody>
      </p:sp>
      <p:sp>
        <p:nvSpPr>
          <p:cNvPr id="14" name="Shape 11"/>
          <p:cNvSpPr/>
          <p:nvPr/>
        </p:nvSpPr>
        <p:spPr>
          <a:xfrm>
            <a:off x="8805672" y="2423160"/>
            <a:ext cx="2450592" cy="1170432"/>
          </a:xfrm>
          <a:prstGeom prst="rect">
            <a:avLst/>
          </a:prstGeom>
          <a:solidFill>
            <a:srgbClr val="F8FAFC"/>
          </a:solidFill>
          <a:ln w="12700">
            <a:solidFill>
              <a:srgbClr val="D8E0E9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970264" y="2569464"/>
            <a:ext cx="21214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[N]</a:t>
            </a:r>
            <a:endParaRPr lang="en-US" sz="2600" dirty="0"/>
          </a:p>
        </p:txBody>
      </p:sp>
      <p:sp>
        <p:nvSpPr>
          <p:cNvPr id="16" name="Text 13"/>
          <p:cNvSpPr/>
          <p:nvPr/>
        </p:nvSpPr>
        <p:spPr>
          <a:xfrm>
            <a:off x="8970264" y="3136392"/>
            <a:ext cx="21214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spc="11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EIGENAREN BENOEMD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713232" y="402336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3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INTERPRETATIE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713232" y="4443984"/>
            <a:ext cx="67665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[Wat betekenen deze signalen samen? Benoem de implicatie, niet alleen de cijfers.]</a:t>
            </a:r>
            <a:endParaRPr lang="en-US" sz="2300" dirty="0"/>
          </a:p>
        </p:txBody>
      </p:sp>
      <p:sp>
        <p:nvSpPr>
          <p:cNvPr id="19" name="Text 16"/>
          <p:cNvSpPr/>
          <p:nvPr/>
        </p:nvSpPr>
        <p:spPr>
          <a:xfrm>
            <a:off x="8229600" y="4023360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3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BRON / STATUS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8229600" y="4443984"/>
            <a:ext cx="2743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87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[Bron]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87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[Peildatum]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587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[Gevalideerd / indicatief]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713232" y="6473952"/>
            <a:ext cx="10771632" cy="0"/>
          </a:xfrm>
          <a:prstGeom prst="line">
            <a:avLst/>
          </a:prstGeom>
          <a:noFill/>
          <a:ln w="10160">
            <a:solidFill>
              <a:srgbClr val="D8E0E9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13232" y="6547104"/>
            <a:ext cx="4937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spc="12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GALACTUS / [KLANT] / VERTROUWELIJK</a:t>
            </a:r>
            <a:endParaRPr lang="en-US" sz="650" dirty="0"/>
          </a:p>
        </p:txBody>
      </p:sp>
      <p:sp>
        <p:nvSpPr>
          <p:cNvPr id="23" name="Text 20"/>
          <p:cNvSpPr/>
          <p:nvPr/>
        </p:nvSpPr>
        <p:spPr>
          <a:xfrm>
            <a:off x="10927080" y="6537960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8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320040"/>
            <a:ext cx="1417320" cy="3017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232" y="850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7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 / AANPAK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234440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Van feitenbeeld naar gedragen uitvoering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713232" y="2487168"/>
            <a:ext cx="2971800" cy="0"/>
          </a:xfrm>
          <a:prstGeom prst="line">
            <a:avLst/>
          </a:prstGeom>
          <a:noFill/>
          <a:ln w="38100">
            <a:solidFill>
              <a:srgbClr val="155EA8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13232" y="2761488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713232" y="317296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Begrijpen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713232" y="3767328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3D0D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Feiten, context en eigenaarschap scherpstellen.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13232" y="5074920"/>
            <a:ext cx="2971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F8FAF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NU</a:t>
            </a:r>
            <a:endParaRPr lang="en-US" sz="750" dirty="0"/>
          </a:p>
        </p:txBody>
      </p:sp>
      <p:sp>
        <p:nvSpPr>
          <p:cNvPr id="10" name="Shape 7"/>
          <p:cNvSpPr/>
          <p:nvPr/>
        </p:nvSpPr>
        <p:spPr>
          <a:xfrm>
            <a:off x="4251960" y="2487168"/>
            <a:ext cx="2971800" cy="0"/>
          </a:xfrm>
          <a:prstGeom prst="line">
            <a:avLst/>
          </a:prstGeom>
          <a:noFill/>
          <a:ln w="38100">
            <a:solidFill>
              <a:srgbClr val="35506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251960" y="2761488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4251960" y="317296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Beslissen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4251960" y="3767328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3D0D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Opties afwegen en een duidelijke keuze vastleggen.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251960" y="5074920"/>
            <a:ext cx="2971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[DATUM]</a:t>
            </a:r>
            <a:endParaRPr lang="en-US" sz="750" dirty="0"/>
          </a:p>
        </p:txBody>
      </p:sp>
      <p:sp>
        <p:nvSpPr>
          <p:cNvPr id="15" name="Shape 12"/>
          <p:cNvSpPr/>
          <p:nvPr/>
        </p:nvSpPr>
        <p:spPr>
          <a:xfrm>
            <a:off x="7790688" y="2487168"/>
            <a:ext cx="2971800" cy="0"/>
          </a:xfrm>
          <a:prstGeom prst="line">
            <a:avLst/>
          </a:prstGeom>
          <a:noFill/>
          <a:ln w="38100">
            <a:solidFill>
              <a:srgbClr val="35506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90688" y="2761488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7790688" y="3172968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Uitvoeren</a:t>
            </a:r>
            <a:endParaRPr lang="en-US" sz="2100" dirty="0"/>
          </a:p>
        </p:txBody>
      </p:sp>
      <p:sp>
        <p:nvSpPr>
          <p:cNvPr id="18" name="Text 15"/>
          <p:cNvSpPr/>
          <p:nvPr/>
        </p:nvSpPr>
        <p:spPr>
          <a:xfrm>
            <a:off x="7790688" y="3767328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3D0D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Verandering realiseren en overdracht organiseren.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7790688" y="5074920"/>
            <a:ext cx="2971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[DATUM]</a:t>
            </a:r>
            <a:endParaRPr lang="en-US" sz="750" dirty="0"/>
          </a:p>
        </p:txBody>
      </p:sp>
      <p:sp>
        <p:nvSpPr>
          <p:cNvPr id="20" name="Shape 17"/>
          <p:cNvSpPr/>
          <p:nvPr/>
        </p:nvSpPr>
        <p:spPr>
          <a:xfrm>
            <a:off x="713232" y="6473952"/>
            <a:ext cx="10771632" cy="0"/>
          </a:xfrm>
          <a:prstGeom prst="line">
            <a:avLst/>
          </a:prstGeom>
          <a:noFill/>
          <a:ln w="10160">
            <a:solidFill>
              <a:srgbClr val="35506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13232" y="6547104"/>
            <a:ext cx="4937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spc="12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GALACTUS / [KLANT] / VERTROUWELIJK</a:t>
            </a:r>
            <a:endParaRPr lang="en-US" sz="650" dirty="0"/>
          </a:p>
        </p:txBody>
      </p:sp>
      <p:sp>
        <p:nvSpPr>
          <p:cNvPr id="22" name="Text 19"/>
          <p:cNvSpPr/>
          <p:nvPr/>
        </p:nvSpPr>
        <p:spPr>
          <a:xfrm>
            <a:off x="10927080" y="6537960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320040"/>
            <a:ext cx="1417320" cy="3017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232" y="850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7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 / ROADMAP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234440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Een ritme dat beslissingen zichtbaar houdt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960120" y="3063240"/>
            <a:ext cx="9646920" cy="0"/>
          </a:xfrm>
          <a:prstGeom prst="line">
            <a:avLst/>
          </a:prstGeom>
          <a:noFill/>
          <a:ln w="38100">
            <a:solidFill>
              <a:srgbClr val="D8E0E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50392" y="2953512"/>
            <a:ext cx="219456" cy="219456"/>
          </a:xfrm>
          <a:prstGeom prst="ellipse">
            <a:avLst/>
          </a:prstGeom>
          <a:solidFill>
            <a:srgbClr val="155EA8"/>
          </a:solidFill>
          <a:ln w="15240">
            <a:solidFill>
              <a:srgbClr val="155EA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57200" y="3401568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spc="7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START</a:t>
            </a:r>
            <a:endParaRPr lang="en-US" sz="720" dirty="0"/>
          </a:p>
        </p:txBody>
      </p:sp>
      <p:sp>
        <p:nvSpPr>
          <p:cNvPr id="8" name="Text 5"/>
          <p:cNvSpPr/>
          <p:nvPr/>
        </p:nvSpPr>
        <p:spPr>
          <a:xfrm>
            <a:off x="457200" y="378561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[Datum]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264408" y="2953512"/>
            <a:ext cx="219456" cy="219456"/>
          </a:xfrm>
          <a:prstGeom prst="ellipse">
            <a:avLst/>
          </a:prstGeom>
          <a:solidFill>
            <a:srgbClr val="155EA8"/>
          </a:solidFill>
          <a:ln w="15240">
            <a:solidFill>
              <a:srgbClr val="155EA8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871216" y="3401568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spc="7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FEITENBEELD</a:t>
            </a:r>
            <a:endParaRPr lang="en-US" sz="720" dirty="0"/>
          </a:p>
        </p:txBody>
      </p:sp>
      <p:sp>
        <p:nvSpPr>
          <p:cNvPr id="11" name="Text 8"/>
          <p:cNvSpPr/>
          <p:nvPr/>
        </p:nvSpPr>
        <p:spPr>
          <a:xfrm>
            <a:off x="2871216" y="378561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[Week 1]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678424" y="2953512"/>
            <a:ext cx="219456" cy="219456"/>
          </a:xfrm>
          <a:prstGeom prst="ellipse">
            <a:avLst/>
          </a:prstGeom>
          <a:solidFill>
            <a:srgbClr val="F8FAFC"/>
          </a:solidFill>
          <a:ln w="15240">
            <a:solidFill>
              <a:srgbClr val="607C9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285232" y="3401568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spc="7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BESLUIT</a:t>
            </a:r>
            <a:endParaRPr lang="en-US" sz="720" dirty="0"/>
          </a:p>
        </p:txBody>
      </p:sp>
      <p:sp>
        <p:nvSpPr>
          <p:cNvPr id="14" name="Text 11"/>
          <p:cNvSpPr/>
          <p:nvPr/>
        </p:nvSpPr>
        <p:spPr>
          <a:xfrm>
            <a:off x="5285232" y="378561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[Week 2]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8092440" y="2953512"/>
            <a:ext cx="219456" cy="219456"/>
          </a:xfrm>
          <a:prstGeom prst="ellipse">
            <a:avLst/>
          </a:prstGeom>
          <a:solidFill>
            <a:srgbClr val="F8FAFC"/>
          </a:solidFill>
          <a:ln w="15240">
            <a:solidFill>
              <a:srgbClr val="607C9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99248" y="3401568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spc="7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UITVOERING</a:t>
            </a:r>
            <a:endParaRPr lang="en-US" sz="720" dirty="0"/>
          </a:p>
        </p:txBody>
      </p:sp>
      <p:sp>
        <p:nvSpPr>
          <p:cNvPr id="17" name="Text 14"/>
          <p:cNvSpPr/>
          <p:nvPr/>
        </p:nvSpPr>
        <p:spPr>
          <a:xfrm>
            <a:off x="7699248" y="378561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[Week 3]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10506456" y="2953512"/>
            <a:ext cx="219456" cy="219456"/>
          </a:xfrm>
          <a:prstGeom prst="ellipse">
            <a:avLst/>
          </a:prstGeom>
          <a:solidFill>
            <a:srgbClr val="F8FAFC"/>
          </a:solidFill>
          <a:ln w="15240">
            <a:solidFill>
              <a:srgbClr val="607C9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113264" y="3401568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b="1" spc="7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OVERDRACHT</a:t>
            </a:r>
            <a:endParaRPr lang="en-US" sz="720" dirty="0"/>
          </a:p>
        </p:txBody>
      </p:sp>
      <p:sp>
        <p:nvSpPr>
          <p:cNvPr id="20" name="Text 17"/>
          <p:cNvSpPr/>
          <p:nvPr/>
        </p:nvSpPr>
        <p:spPr>
          <a:xfrm>
            <a:off x="10113264" y="378561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[Week 4]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2103120" y="4709160"/>
            <a:ext cx="7863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587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[Pas fasen en timing aan. Maak beslismomenten expliciet en benoem wie beslist.]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>
            <a:off x="713232" y="6473952"/>
            <a:ext cx="10771632" cy="0"/>
          </a:xfrm>
          <a:prstGeom prst="line">
            <a:avLst/>
          </a:prstGeom>
          <a:noFill/>
          <a:ln w="10160">
            <a:solidFill>
              <a:srgbClr val="D8E0E9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13232" y="6547104"/>
            <a:ext cx="4937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spc="12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GALACTUS / [KLANT] / VERTROUWELIJK</a:t>
            </a:r>
            <a:endParaRPr lang="en-US" sz="650" dirty="0"/>
          </a:p>
        </p:txBody>
      </p:sp>
      <p:sp>
        <p:nvSpPr>
          <p:cNvPr id="24" name="Text 21"/>
          <p:cNvSpPr/>
          <p:nvPr/>
        </p:nvSpPr>
        <p:spPr>
          <a:xfrm>
            <a:off x="10927080" y="6537960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l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320040"/>
            <a:ext cx="1417320" cy="30175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232" y="850392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70" kern="0" dirty="0">
                <a:solidFill>
                  <a:srgbClr val="155EA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 / SAMENWERKING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234440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Duidelijke grenzen maken samenwerking sterker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713232" y="2322576"/>
            <a:ext cx="5074920" cy="3063240"/>
          </a:xfrm>
          <a:prstGeom prst="rect">
            <a:avLst/>
          </a:prstGeom>
          <a:solidFill>
            <a:srgbClr val="06182B"/>
          </a:solidFill>
          <a:ln w="12700">
            <a:solidFill>
              <a:srgbClr val="06182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24128" y="265176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Galactus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60704" y="3310128"/>
            <a:ext cx="425196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Analyseert en structureert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Adviseert en faciliteert besluiten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Leidt het afgesproken mandaat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163056" y="2322576"/>
            <a:ext cx="5074920" cy="3063240"/>
          </a:xfrm>
          <a:prstGeom prst="rect">
            <a:avLst/>
          </a:prstGeom>
          <a:solidFill>
            <a:srgbClr val="F8FAFC"/>
          </a:solidFill>
          <a:ln w="12700">
            <a:solidFill>
              <a:srgbClr val="D8E0E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73952" y="265176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6182B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Klant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6510528" y="3310128"/>
            <a:ext cx="425196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Levert toegang en context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Neemt formele beslissingen</a:t>
            </a:r>
            <a:endParaRPr lang="en-US" sz="1500" dirty="0"/>
          </a:p>
          <a:p>
            <a:pPr marL="177800" indent="-177800">
              <a:buSzPct val="100000"/>
              <a:buChar char="•"/>
            </a:pPr>
            <a:r>
              <a:rPr lang="en-US" sz="1500" dirty="0">
                <a:solidFill>
                  <a:srgbClr val="101C2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Bezit implementatie en onderhoud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13232" y="6473952"/>
            <a:ext cx="10771632" cy="0"/>
          </a:xfrm>
          <a:prstGeom prst="line">
            <a:avLst/>
          </a:prstGeom>
          <a:noFill/>
          <a:ln w="10160">
            <a:solidFill>
              <a:srgbClr val="D8E0E9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13232" y="6547104"/>
            <a:ext cx="49377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spc="120" kern="0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GALACTUS / [KLANT] / VERTROUWELIJK</a:t>
            </a:r>
            <a:endParaRPr lang="en-US" sz="650" dirty="0"/>
          </a:p>
        </p:txBody>
      </p:sp>
      <p:sp>
        <p:nvSpPr>
          <p:cNvPr id="13" name="Text 10"/>
          <p:cNvSpPr/>
          <p:nvPr/>
        </p:nvSpPr>
        <p:spPr>
          <a:xfrm>
            <a:off x="10927080" y="6537960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58738D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8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svenvanroosenbroek/VS Code Repos/galactus-admin-toast-hit-area-hotfix/public/brand/wordmark-on-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32" y="438912"/>
            <a:ext cx="173736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9808" y="1389888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8FA7B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VOLGENDE STAP</a:t>
            </a:r>
            <a:endParaRPr lang="en-US" sz="850" dirty="0"/>
          </a:p>
        </p:txBody>
      </p:sp>
      <p:sp>
        <p:nvSpPr>
          <p:cNvPr id="4" name="Text 1"/>
          <p:cNvSpPr/>
          <p:nvPr/>
        </p:nvSpPr>
        <p:spPr>
          <a:xfrm>
            <a:off x="713232" y="1856232"/>
            <a:ext cx="88696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8FAFC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Laten we het volgende beslismoment vastleggen.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749808" y="3950208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20" kern="0" dirty="0">
                <a:solidFill>
                  <a:srgbClr val="C3D0D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[Datum]  /  [Deelnemers]  /  [Gewenste uitkomst]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749808" y="4828032"/>
            <a:ext cx="5303520" cy="0"/>
          </a:xfrm>
          <a:prstGeom prst="line">
            <a:avLst/>
          </a:prstGeom>
          <a:noFill/>
          <a:ln w="38100">
            <a:solidFill>
              <a:srgbClr val="155EA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49808" y="5102352"/>
            <a:ext cx="53035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Sven Van Roosenbroek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Galactus BV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8FAF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hello@galactus.be  •  galactus.be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10094976" y="5943600"/>
            <a:ext cx="1325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spc="120" kern="0" dirty="0">
                <a:solidFill>
                  <a:srgbClr val="F8FAF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VERTROUWELIJK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Instrument San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nte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Galactus BV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Galactus PowerPoint extern</dc:title>
  <dc:subject>Klantpresentaties en executive briefings</dc:subject>
  <dc:creator>Galactus BV</dc:creator>
  <cp:lastModifiedBy>Galactus BV</cp:lastModifiedBy>
  <cp:revision>1</cp:revision>
  <dcterms:created xsi:type="dcterms:W3CDTF">2026-08-30T08:36:58Z</dcterms:created>
  <dcterms:modified xsi:type="dcterms:W3CDTF">2026-08-30T08:36:58Z</dcterms:modified>
</cp:coreProperties>
</file>